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1A7-D9CE-4F24-967C-47B4700133AC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3E5C-5FEF-41D7-ABD1-0C53F454D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8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1A7-D9CE-4F24-967C-47B4700133AC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3E5C-5FEF-41D7-ABD1-0C53F454D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44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1A7-D9CE-4F24-967C-47B4700133AC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3E5C-5FEF-41D7-ABD1-0C53F454D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51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1A7-D9CE-4F24-967C-47B4700133AC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3E5C-5FEF-41D7-ABD1-0C53F454D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33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1A7-D9CE-4F24-967C-47B4700133AC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3E5C-5FEF-41D7-ABD1-0C53F454D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77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1A7-D9CE-4F24-967C-47B4700133AC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3E5C-5FEF-41D7-ABD1-0C53F454D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6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1A7-D9CE-4F24-967C-47B4700133AC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3E5C-5FEF-41D7-ABD1-0C53F454D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7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1A7-D9CE-4F24-967C-47B4700133AC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3E5C-5FEF-41D7-ABD1-0C53F454D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36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1A7-D9CE-4F24-967C-47B4700133AC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3E5C-5FEF-41D7-ABD1-0C53F454D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41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1A7-D9CE-4F24-967C-47B4700133AC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3E5C-5FEF-41D7-ABD1-0C53F454D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67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A1A7-D9CE-4F24-967C-47B4700133AC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3E5C-5FEF-41D7-ABD1-0C53F454D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86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A1A7-D9CE-4F24-967C-47B4700133AC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3E5C-5FEF-41D7-ABD1-0C53F454D8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48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6B7B626-3553-188E-B08B-84CB6AD22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5" b="21247"/>
          <a:stretch/>
        </p:blipFill>
        <p:spPr>
          <a:xfrm>
            <a:off x="-3809" y="0"/>
            <a:ext cx="6861810" cy="3006000"/>
          </a:xfrm>
          <a:prstGeom prst="rect">
            <a:avLst/>
          </a:prstGeom>
        </p:spPr>
      </p:pic>
      <p:sp>
        <p:nvSpPr>
          <p:cNvPr id="5" name="字幕 4">
            <a:extLst>
              <a:ext uri="{FF2B5EF4-FFF2-40B4-BE49-F238E27FC236}">
                <a16:creationId xmlns:a16="http://schemas.microsoft.com/office/drawing/2014/main" id="{F02A7718-7914-92BF-0224-5F7BFF6FD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112784"/>
            <a:ext cx="5143500" cy="374896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kumimoji="1" lang="ja-JP" altLang="en-US" b="1" dirty="0">
                <a:ln w="3175">
                  <a:noFill/>
                </a:ln>
                <a:solidFill>
                  <a:schemeClr val="bg1"/>
                </a:solidFill>
                <a:effectLst>
                  <a:outerShdw blurRad="241300" dist="12700" dir="5400000" algn="ctr" rotWithShape="0">
                    <a:schemeClr val="tx1">
                      <a:lumMod val="95000"/>
                      <a:lumOff val="5000"/>
                      <a:alpha val="82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マーケットリンクセミナー開催のご案内​</a:t>
            </a:r>
          </a:p>
        </p:txBody>
      </p:sp>
      <p:sp>
        <p:nvSpPr>
          <p:cNvPr id="6" name="字幕 4">
            <a:extLst>
              <a:ext uri="{FF2B5EF4-FFF2-40B4-BE49-F238E27FC236}">
                <a16:creationId xmlns:a16="http://schemas.microsoft.com/office/drawing/2014/main" id="{7658AE05-D607-B802-554D-67945E63AB2B}"/>
              </a:ext>
            </a:extLst>
          </p:cNvPr>
          <p:cNvSpPr txBox="1">
            <a:spLocks/>
          </p:cNvSpPr>
          <p:nvPr/>
        </p:nvSpPr>
        <p:spPr>
          <a:xfrm>
            <a:off x="-3810" y="480455"/>
            <a:ext cx="6858000" cy="842538"/>
          </a:xfrm>
          <a:prstGeom prst="rect">
            <a:avLst/>
          </a:prstGeom>
          <a:solidFill>
            <a:schemeClr val="accent1">
              <a:lumMod val="50000"/>
              <a:alpha val="74000"/>
            </a:schemeClr>
          </a:solidFill>
        </p:spPr>
        <p:txBody>
          <a:bodyPr vert="horz" wrap="square" lIns="0" tIns="0" rIns="0" bIns="0" rtlCol="0" anchor="ctr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ja-JP" altLang="en-US" sz="4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資産形成の続け方</a:t>
            </a:r>
          </a:p>
        </p:txBody>
      </p:sp>
      <p:sp>
        <p:nvSpPr>
          <p:cNvPr id="12" name="字幕 4">
            <a:extLst>
              <a:ext uri="{FF2B5EF4-FFF2-40B4-BE49-F238E27FC236}">
                <a16:creationId xmlns:a16="http://schemas.microsoft.com/office/drawing/2014/main" id="{A6B6C180-09F7-A390-13EC-BF4503A3A29B}"/>
              </a:ext>
            </a:extLst>
          </p:cNvPr>
          <p:cNvSpPr txBox="1">
            <a:spLocks/>
          </p:cNvSpPr>
          <p:nvPr/>
        </p:nvSpPr>
        <p:spPr>
          <a:xfrm>
            <a:off x="346710" y="3747614"/>
            <a:ext cx="4034790" cy="806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  <a:spcBef>
                <a:spcPts val="0"/>
              </a:spcBef>
            </a:pP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l">
              <a:lnSpc>
                <a:spcPts val="1800"/>
              </a:lnSpc>
              <a:spcBef>
                <a:spcPts val="0"/>
              </a:spcBef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①昼の部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分​</a:t>
            </a:r>
          </a:p>
          <a:p>
            <a:pPr algn="l">
              <a:lnSpc>
                <a:spcPts val="1800"/>
              </a:lnSpc>
              <a:spcBef>
                <a:spcPts val="0"/>
              </a:spcBef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②夜の部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6D9192-04CC-E835-A1F5-BCD53EA5442B}"/>
              </a:ext>
            </a:extLst>
          </p:cNvPr>
          <p:cNvSpPr/>
          <p:nvPr/>
        </p:nvSpPr>
        <p:spPr>
          <a:xfrm>
            <a:off x="213360" y="7562350"/>
            <a:ext cx="3139440" cy="14630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12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240E5C2-4656-B3F4-8C99-DA45F234E53E}"/>
              </a:ext>
            </a:extLst>
          </p:cNvPr>
          <p:cNvGrpSpPr/>
          <p:nvPr/>
        </p:nvGrpSpPr>
        <p:grpSpPr>
          <a:xfrm>
            <a:off x="0" y="4583124"/>
            <a:ext cx="5745480" cy="346771"/>
            <a:chOff x="0" y="4731481"/>
            <a:chExt cx="5745480" cy="447444"/>
          </a:xfrm>
        </p:grpSpPr>
        <p:sp>
          <p:nvSpPr>
            <p:cNvPr id="19" name="正方形/長方形 8">
              <a:extLst>
                <a:ext uri="{FF2B5EF4-FFF2-40B4-BE49-F238E27FC236}">
                  <a16:creationId xmlns:a16="http://schemas.microsoft.com/office/drawing/2014/main" id="{23BD2299-4EB6-5082-3F45-C59F654A0508}"/>
                </a:ext>
              </a:extLst>
            </p:cNvPr>
            <p:cNvSpPr/>
            <p:nvPr/>
          </p:nvSpPr>
          <p:spPr>
            <a:xfrm>
              <a:off x="0" y="4731481"/>
              <a:ext cx="5745480" cy="432417"/>
            </a:xfrm>
            <a:custGeom>
              <a:avLst/>
              <a:gdLst>
                <a:gd name="connsiteX0" fmla="*/ 0 w 6099810"/>
                <a:gd name="connsiteY0" fmla="*/ 0 h 1035286"/>
                <a:gd name="connsiteX1" fmla="*/ 6099810 w 6099810"/>
                <a:gd name="connsiteY1" fmla="*/ 0 h 1035286"/>
                <a:gd name="connsiteX2" fmla="*/ 6099810 w 6099810"/>
                <a:gd name="connsiteY2" fmla="*/ 1035286 h 1035286"/>
                <a:gd name="connsiteX3" fmla="*/ 0 w 6099810"/>
                <a:gd name="connsiteY3" fmla="*/ 1035286 h 1035286"/>
                <a:gd name="connsiteX4" fmla="*/ 0 w 6099810"/>
                <a:gd name="connsiteY4" fmla="*/ 0 h 1035286"/>
                <a:gd name="connsiteX0" fmla="*/ 0 w 6099810"/>
                <a:gd name="connsiteY0" fmla="*/ 0 h 1035286"/>
                <a:gd name="connsiteX1" fmla="*/ 6099810 w 6099810"/>
                <a:gd name="connsiteY1" fmla="*/ 0 h 1035286"/>
                <a:gd name="connsiteX2" fmla="*/ 5383530 w 6099810"/>
                <a:gd name="connsiteY2" fmla="*/ 1035286 h 1035286"/>
                <a:gd name="connsiteX3" fmla="*/ 0 w 6099810"/>
                <a:gd name="connsiteY3" fmla="*/ 1035286 h 1035286"/>
                <a:gd name="connsiteX4" fmla="*/ 0 w 6099810"/>
                <a:gd name="connsiteY4" fmla="*/ 0 h 1035286"/>
                <a:gd name="connsiteX0" fmla="*/ 0 w 7014210"/>
                <a:gd name="connsiteY0" fmla="*/ 0 h 1090265"/>
                <a:gd name="connsiteX1" fmla="*/ 6099810 w 7014210"/>
                <a:gd name="connsiteY1" fmla="*/ 0 h 1090265"/>
                <a:gd name="connsiteX2" fmla="*/ 7014210 w 7014210"/>
                <a:gd name="connsiteY2" fmla="*/ 1090265 h 1090265"/>
                <a:gd name="connsiteX3" fmla="*/ 0 w 7014210"/>
                <a:gd name="connsiteY3" fmla="*/ 1035286 h 1090265"/>
                <a:gd name="connsiteX4" fmla="*/ 0 w 7014210"/>
                <a:gd name="connsiteY4" fmla="*/ 0 h 1090265"/>
                <a:gd name="connsiteX0" fmla="*/ 0 w 6545439"/>
                <a:gd name="connsiteY0" fmla="*/ 0 h 1090265"/>
                <a:gd name="connsiteX1" fmla="*/ 6099810 w 6545439"/>
                <a:gd name="connsiteY1" fmla="*/ 0 h 1090265"/>
                <a:gd name="connsiteX2" fmla="*/ 6545439 w 6545439"/>
                <a:gd name="connsiteY2" fmla="*/ 1090265 h 1090265"/>
                <a:gd name="connsiteX3" fmla="*/ 0 w 6545439"/>
                <a:gd name="connsiteY3" fmla="*/ 1035286 h 1090265"/>
                <a:gd name="connsiteX4" fmla="*/ 0 w 6545439"/>
                <a:gd name="connsiteY4" fmla="*/ 0 h 109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5439" h="1090265">
                  <a:moveTo>
                    <a:pt x="0" y="0"/>
                  </a:moveTo>
                  <a:lnTo>
                    <a:pt x="6099810" y="0"/>
                  </a:lnTo>
                  <a:lnTo>
                    <a:pt x="6545439" y="1090265"/>
                  </a:lnTo>
                  <a:lnTo>
                    <a:pt x="0" y="1035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1275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52A123D-01F5-7291-6DB9-9A188F693897}"/>
                </a:ext>
              </a:extLst>
            </p:cNvPr>
            <p:cNvSpPr txBox="1"/>
            <p:nvPr/>
          </p:nvSpPr>
          <p:spPr>
            <a:xfrm>
              <a:off x="213360" y="4746508"/>
              <a:ext cx="1889760" cy="432417"/>
            </a:xfrm>
            <a:prstGeom prst="rect">
              <a:avLst/>
            </a:prstGeom>
            <a:noFill/>
            <a:ln cmpd="dbl">
              <a:noFill/>
            </a:ln>
          </p:spPr>
          <p:txBody>
            <a:bodyPr wrap="square" lIns="0" tIns="0" rIns="0" bIns="7200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講師紹介</a:t>
              </a:r>
              <a:endParaRPr lang="ja-JP" altLang="en-US" sz="1700" b="1" dirty="0"/>
            </a:p>
          </p:txBody>
        </p:sp>
      </p:grpSp>
      <p:sp>
        <p:nvSpPr>
          <p:cNvPr id="20" name="字幕 4">
            <a:extLst>
              <a:ext uri="{FF2B5EF4-FFF2-40B4-BE49-F238E27FC236}">
                <a16:creationId xmlns:a16="http://schemas.microsoft.com/office/drawing/2014/main" id="{EEB94472-4EC3-BA02-DFD9-7F8F4A92A00F}"/>
              </a:ext>
            </a:extLst>
          </p:cNvPr>
          <p:cNvSpPr txBox="1">
            <a:spLocks/>
          </p:cNvSpPr>
          <p:nvPr/>
        </p:nvSpPr>
        <p:spPr>
          <a:xfrm>
            <a:off x="2364105" y="5073543"/>
            <a:ext cx="4624524" cy="16401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0"/>
              </a:spcBef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株式会社ピースワン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30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森垣 道生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​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家族：４人（義母・妻・長男・長女）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趣味：ゴルフ、スポーツ観戦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資産形成への想い：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3EF5661F-7BBB-CEE0-B9E9-6A3810B47F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t="5992" r="26921" b="46393"/>
          <a:stretch/>
        </p:blipFill>
        <p:spPr>
          <a:xfrm>
            <a:off x="185351" y="4996369"/>
            <a:ext cx="2088265" cy="247283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B49DCD8-D7FD-6BE2-E166-678C88932973}"/>
              </a:ext>
            </a:extLst>
          </p:cNvPr>
          <p:cNvSpPr txBox="1"/>
          <p:nvPr/>
        </p:nvSpPr>
        <p:spPr>
          <a:xfrm>
            <a:off x="2300301" y="6703492"/>
            <a:ext cx="4280535" cy="68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b="1" spc="-15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いまから知って、これから備える。​</a:t>
            </a:r>
          </a:p>
          <a:p>
            <a:pPr>
              <a:lnSpc>
                <a:spcPts val="2400"/>
              </a:lnSpc>
            </a:pPr>
            <a:r>
              <a:rPr lang="ja-JP" altLang="en-US" sz="1600" b="1" spc="-15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「みらいのお金」を考える一助と​なれば幸いです。</a:t>
            </a:r>
            <a:endParaRPr lang="ja-JP" altLang="en-US" sz="1600" b="1" spc="-15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977B6CC-A52D-EE4C-E7C4-0C2C0D929EC9}"/>
              </a:ext>
            </a:extLst>
          </p:cNvPr>
          <p:cNvSpPr/>
          <p:nvPr/>
        </p:nvSpPr>
        <p:spPr>
          <a:xfrm>
            <a:off x="-7621" y="9093236"/>
            <a:ext cx="6861810" cy="812764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71D78FB-2E36-46C3-6B3D-8FCD8F708EDE}"/>
              </a:ext>
            </a:extLst>
          </p:cNvPr>
          <p:cNvSpPr txBox="1"/>
          <p:nvPr/>
        </p:nvSpPr>
        <p:spPr>
          <a:xfrm>
            <a:off x="-36239" y="9330341"/>
            <a:ext cx="32194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9EAF926-5514-A9C4-2E38-46288CD6220D}"/>
              </a:ext>
            </a:extLst>
          </p:cNvPr>
          <p:cNvSpPr txBox="1"/>
          <p:nvPr/>
        </p:nvSpPr>
        <p:spPr>
          <a:xfrm>
            <a:off x="1327813" y="7770266"/>
            <a:ext cx="19449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お申込み方法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lang="en-US" altLang="ja-JP" sz="1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左記</a:t>
            </a:r>
            <a:r>
              <a:rPr lang="en-US" altLang="ja-JP" sz="1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コードより、</a:t>
            </a:r>
            <a:endParaRPr lang="en-US" altLang="ja-JP" sz="15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お申込みください。</a:t>
            </a:r>
            <a:endParaRPr lang="en-US" altLang="ja-JP" sz="15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※3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日締切</a:t>
            </a:r>
            <a:endParaRPr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EA5EE922-7FEF-1B52-9A08-9F13302F1C40}"/>
              </a:ext>
            </a:extLst>
          </p:cNvPr>
          <p:cNvGrpSpPr/>
          <p:nvPr/>
        </p:nvGrpSpPr>
        <p:grpSpPr>
          <a:xfrm>
            <a:off x="0" y="3261533"/>
            <a:ext cx="5745480" cy="432417"/>
            <a:chOff x="0" y="4683739"/>
            <a:chExt cx="5745480" cy="557954"/>
          </a:xfrm>
        </p:grpSpPr>
        <p:sp>
          <p:nvSpPr>
            <p:cNvPr id="40" name="正方形/長方形 8">
              <a:extLst>
                <a:ext uri="{FF2B5EF4-FFF2-40B4-BE49-F238E27FC236}">
                  <a16:creationId xmlns:a16="http://schemas.microsoft.com/office/drawing/2014/main" id="{97393BE8-39AE-AB7C-6180-20D93E50A290}"/>
                </a:ext>
              </a:extLst>
            </p:cNvPr>
            <p:cNvSpPr/>
            <p:nvPr/>
          </p:nvSpPr>
          <p:spPr>
            <a:xfrm>
              <a:off x="0" y="4731481"/>
              <a:ext cx="5745480" cy="432417"/>
            </a:xfrm>
            <a:custGeom>
              <a:avLst/>
              <a:gdLst>
                <a:gd name="connsiteX0" fmla="*/ 0 w 6099810"/>
                <a:gd name="connsiteY0" fmla="*/ 0 h 1035286"/>
                <a:gd name="connsiteX1" fmla="*/ 6099810 w 6099810"/>
                <a:gd name="connsiteY1" fmla="*/ 0 h 1035286"/>
                <a:gd name="connsiteX2" fmla="*/ 6099810 w 6099810"/>
                <a:gd name="connsiteY2" fmla="*/ 1035286 h 1035286"/>
                <a:gd name="connsiteX3" fmla="*/ 0 w 6099810"/>
                <a:gd name="connsiteY3" fmla="*/ 1035286 h 1035286"/>
                <a:gd name="connsiteX4" fmla="*/ 0 w 6099810"/>
                <a:gd name="connsiteY4" fmla="*/ 0 h 1035286"/>
                <a:gd name="connsiteX0" fmla="*/ 0 w 6099810"/>
                <a:gd name="connsiteY0" fmla="*/ 0 h 1035286"/>
                <a:gd name="connsiteX1" fmla="*/ 6099810 w 6099810"/>
                <a:gd name="connsiteY1" fmla="*/ 0 h 1035286"/>
                <a:gd name="connsiteX2" fmla="*/ 5383530 w 6099810"/>
                <a:gd name="connsiteY2" fmla="*/ 1035286 h 1035286"/>
                <a:gd name="connsiteX3" fmla="*/ 0 w 6099810"/>
                <a:gd name="connsiteY3" fmla="*/ 1035286 h 1035286"/>
                <a:gd name="connsiteX4" fmla="*/ 0 w 6099810"/>
                <a:gd name="connsiteY4" fmla="*/ 0 h 1035286"/>
                <a:gd name="connsiteX0" fmla="*/ 0 w 7014210"/>
                <a:gd name="connsiteY0" fmla="*/ 0 h 1090265"/>
                <a:gd name="connsiteX1" fmla="*/ 6099810 w 7014210"/>
                <a:gd name="connsiteY1" fmla="*/ 0 h 1090265"/>
                <a:gd name="connsiteX2" fmla="*/ 7014210 w 7014210"/>
                <a:gd name="connsiteY2" fmla="*/ 1090265 h 1090265"/>
                <a:gd name="connsiteX3" fmla="*/ 0 w 7014210"/>
                <a:gd name="connsiteY3" fmla="*/ 1035286 h 1090265"/>
                <a:gd name="connsiteX4" fmla="*/ 0 w 7014210"/>
                <a:gd name="connsiteY4" fmla="*/ 0 h 1090265"/>
                <a:gd name="connsiteX0" fmla="*/ 0 w 6545439"/>
                <a:gd name="connsiteY0" fmla="*/ 0 h 1090265"/>
                <a:gd name="connsiteX1" fmla="*/ 6099810 w 6545439"/>
                <a:gd name="connsiteY1" fmla="*/ 0 h 1090265"/>
                <a:gd name="connsiteX2" fmla="*/ 6545439 w 6545439"/>
                <a:gd name="connsiteY2" fmla="*/ 1090265 h 1090265"/>
                <a:gd name="connsiteX3" fmla="*/ 0 w 6545439"/>
                <a:gd name="connsiteY3" fmla="*/ 1035286 h 1090265"/>
                <a:gd name="connsiteX4" fmla="*/ 0 w 6545439"/>
                <a:gd name="connsiteY4" fmla="*/ 0 h 109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5439" h="1090265">
                  <a:moveTo>
                    <a:pt x="0" y="0"/>
                  </a:moveTo>
                  <a:lnTo>
                    <a:pt x="6099810" y="0"/>
                  </a:lnTo>
                  <a:lnTo>
                    <a:pt x="6545439" y="1090265"/>
                  </a:lnTo>
                  <a:lnTo>
                    <a:pt x="0" y="1035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1275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057181F-6F01-A2B5-C0E9-6B6241DC68AA}"/>
                </a:ext>
              </a:extLst>
            </p:cNvPr>
            <p:cNvSpPr txBox="1"/>
            <p:nvPr/>
          </p:nvSpPr>
          <p:spPr>
            <a:xfrm>
              <a:off x="213360" y="4683739"/>
              <a:ext cx="1889760" cy="557954"/>
            </a:xfrm>
            <a:prstGeom prst="rect">
              <a:avLst/>
            </a:prstGeom>
            <a:noFill/>
            <a:ln cmpd="dbl">
              <a:noFill/>
            </a:ln>
          </p:spPr>
          <p:txBody>
            <a:bodyPr wrap="square" lIns="0" tIns="0" rIns="0" bIns="7200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7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  <a:endParaRPr lang="ja-JP" altLang="en-US" sz="1700" b="1" dirty="0"/>
            </a:p>
          </p:txBody>
        </p:sp>
      </p:grpSp>
      <p:sp>
        <p:nvSpPr>
          <p:cNvPr id="45" name="字幕 4">
            <a:extLst>
              <a:ext uri="{FF2B5EF4-FFF2-40B4-BE49-F238E27FC236}">
                <a16:creationId xmlns:a16="http://schemas.microsoft.com/office/drawing/2014/main" id="{93086031-DF94-FB9F-6EF8-3082E9DF1DD9}"/>
              </a:ext>
            </a:extLst>
          </p:cNvPr>
          <p:cNvSpPr txBox="1">
            <a:spLocks/>
          </p:cNvSpPr>
          <p:nvPr/>
        </p:nvSpPr>
        <p:spPr>
          <a:xfrm>
            <a:off x="1375410" y="1468995"/>
            <a:ext cx="4099560" cy="3227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ja-JP" altLang="en-US" sz="1400" b="1" dirty="0">
                <a:ln w="3175">
                  <a:noFill/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こんなお悩みを解決いたします！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9F6CBD33-E776-4E09-BC8F-9A4A5F3EA559}"/>
              </a:ext>
            </a:extLst>
          </p:cNvPr>
          <p:cNvGrpSpPr/>
          <p:nvPr/>
        </p:nvGrpSpPr>
        <p:grpSpPr>
          <a:xfrm>
            <a:off x="320992" y="1958046"/>
            <a:ext cx="6208396" cy="842538"/>
            <a:chOff x="346710" y="1930006"/>
            <a:chExt cx="6208396" cy="868655"/>
          </a:xfrm>
          <a:solidFill>
            <a:schemeClr val="bg1">
              <a:alpha val="92000"/>
            </a:schemeClr>
          </a:solidFill>
        </p:grpSpPr>
        <p:sp>
          <p:nvSpPr>
            <p:cNvPr id="46" name="四角形: 角を丸くする 45">
              <a:extLst>
                <a:ext uri="{FF2B5EF4-FFF2-40B4-BE49-F238E27FC236}">
                  <a16:creationId xmlns:a16="http://schemas.microsoft.com/office/drawing/2014/main" id="{505C2EBB-35F5-39E7-6CBB-2D1A294509CA}"/>
                </a:ext>
              </a:extLst>
            </p:cNvPr>
            <p:cNvSpPr/>
            <p:nvPr/>
          </p:nvSpPr>
          <p:spPr>
            <a:xfrm>
              <a:off x="346710" y="1930006"/>
              <a:ext cx="1952624" cy="868655"/>
            </a:xfrm>
            <a:prstGeom prst="roundRect">
              <a:avLst>
                <a:gd name="adj" fmla="val 7036"/>
              </a:avLst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AE4B68AC-3EAF-D4B9-7BE5-E2C82B04099C}"/>
                </a:ext>
              </a:extLst>
            </p:cNvPr>
            <p:cNvSpPr/>
            <p:nvPr/>
          </p:nvSpPr>
          <p:spPr>
            <a:xfrm>
              <a:off x="2414588" y="1930006"/>
              <a:ext cx="2080260" cy="868655"/>
            </a:xfrm>
            <a:prstGeom prst="roundRect">
              <a:avLst>
                <a:gd name="adj" fmla="val 7036"/>
              </a:avLst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F3C0B194-0F0E-4A4E-BF81-A08161C1EED2}"/>
                </a:ext>
              </a:extLst>
            </p:cNvPr>
            <p:cNvSpPr/>
            <p:nvPr/>
          </p:nvSpPr>
          <p:spPr>
            <a:xfrm>
              <a:off x="4602482" y="1930006"/>
              <a:ext cx="1952624" cy="868655"/>
            </a:xfrm>
            <a:prstGeom prst="roundRect">
              <a:avLst>
                <a:gd name="adj" fmla="val 7036"/>
              </a:avLst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122E623-DFA5-5935-070C-B18C8DB13B85}"/>
              </a:ext>
            </a:extLst>
          </p:cNvPr>
          <p:cNvSpPr txBox="1"/>
          <p:nvPr/>
        </p:nvSpPr>
        <p:spPr>
          <a:xfrm>
            <a:off x="336232" y="2000151"/>
            <a:ext cx="190404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5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長く続けることで</a:t>
            </a:r>
            <a:endParaRPr lang="en-US" altLang="ja-JP" sz="15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5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どんな未来が</a:t>
            </a:r>
            <a:endParaRPr lang="en-US" altLang="ja-JP" sz="15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5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待っているのかな？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A2F4CCC-0819-BA37-3195-9AF35CB21F29}"/>
              </a:ext>
            </a:extLst>
          </p:cNvPr>
          <p:cNvSpPr txBox="1"/>
          <p:nvPr/>
        </p:nvSpPr>
        <p:spPr>
          <a:xfrm>
            <a:off x="2354580" y="2000151"/>
            <a:ext cx="210598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5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加入した</a:t>
            </a:r>
            <a:endParaRPr lang="en-US" altLang="ja-JP" sz="15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5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マーケットリンクはどうなっているのかな？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970A49A-6E12-700E-9A80-09E8809F3468}"/>
              </a:ext>
            </a:extLst>
          </p:cNvPr>
          <p:cNvSpPr txBox="1"/>
          <p:nvPr/>
        </p:nvSpPr>
        <p:spPr>
          <a:xfrm>
            <a:off x="4430080" y="2015754"/>
            <a:ext cx="210598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5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「時間」と「利回り」を味方につけるって</a:t>
            </a:r>
            <a:endParaRPr lang="en-US" altLang="ja-JP" sz="15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5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どういうこと？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C9B9F1-AFB2-A035-FCA8-48CF5B2CC3A4}"/>
              </a:ext>
            </a:extLst>
          </p:cNvPr>
          <p:cNvSpPr txBox="1"/>
          <p:nvPr/>
        </p:nvSpPr>
        <p:spPr>
          <a:xfrm>
            <a:off x="1797845" y="9145675"/>
            <a:ext cx="3219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 </a:t>
            </a:r>
            <a:r>
              <a:rPr lang="ja-JP" altLang="en-US" sz="2400" b="1" dirty="0">
                <a:solidFill>
                  <a:schemeClr val="accent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06-6631-0303</a:t>
            </a:r>
            <a:endParaRPr lang="en-US" altLang="ja-JP" sz="2400" b="1" dirty="0">
              <a:solidFill>
                <a:schemeClr val="accent1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平日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時～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FFA6C3-C522-A611-E69B-2D168F5BD95B}"/>
              </a:ext>
            </a:extLst>
          </p:cNvPr>
          <p:cNvSpPr txBox="1"/>
          <p:nvPr/>
        </p:nvSpPr>
        <p:spPr>
          <a:xfrm>
            <a:off x="3534417" y="9214925"/>
            <a:ext cx="321945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株式会社ピースワン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担当：小隈</a:t>
            </a:r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4D0801-0304-DEFF-B64D-31270552F6EC}"/>
              </a:ext>
            </a:extLst>
          </p:cNvPr>
          <p:cNvSpPr/>
          <p:nvPr/>
        </p:nvSpPr>
        <p:spPr>
          <a:xfrm>
            <a:off x="3443245" y="7562350"/>
            <a:ext cx="3139440" cy="1463040"/>
          </a:xfrm>
          <a:prstGeom prst="rect">
            <a:avLst/>
          </a:prstGeom>
          <a:solidFill>
            <a:schemeClr val="accent2"/>
          </a:solidFill>
          <a:ln w="412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QR コード&#10;&#10;自動的に生成された説明">
            <a:extLst>
              <a:ext uri="{FF2B5EF4-FFF2-40B4-BE49-F238E27FC236}">
                <a16:creationId xmlns:a16="http://schemas.microsoft.com/office/drawing/2014/main" id="{588C2213-BF76-E148-3CA2-648054009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92" y="7630196"/>
            <a:ext cx="1080000" cy="108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A1D2A1E-EC51-1E4F-21E9-A95CD65300CE}"/>
              </a:ext>
            </a:extLst>
          </p:cNvPr>
          <p:cNvSpPr txBox="1"/>
          <p:nvPr/>
        </p:nvSpPr>
        <p:spPr>
          <a:xfrm>
            <a:off x="4557698" y="7640312"/>
            <a:ext cx="1944977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参加方法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lang="ja-JP" altLang="en-US" sz="1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左記</a:t>
            </a:r>
            <a:r>
              <a:rPr lang="en-US" altLang="ja-JP" sz="1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コードより、</a:t>
            </a:r>
            <a:endParaRPr lang="en-US" altLang="ja-JP" sz="15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300"/>
              </a:spcAft>
            </a:pPr>
            <a:r>
              <a:rPr lang="ja-JP" altLang="en-US" sz="1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ご参加ください。</a:t>
            </a:r>
            <a:endParaRPr lang="en-US" altLang="ja-JP" sz="15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※QR</a:t>
            </a:r>
            <a:r>
              <a:rPr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コードからアプリなしで入室可能です。</a:t>
            </a:r>
            <a:endParaRPr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CBDD54D-7BAA-AD08-6C81-30556ABFC0EE}"/>
              </a:ext>
            </a:extLst>
          </p:cNvPr>
          <p:cNvSpPr txBox="1"/>
          <p:nvPr/>
        </p:nvSpPr>
        <p:spPr>
          <a:xfrm>
            <a:off x="3431815" y="8712704"/>
            <a:ext cx="313944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3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ID:</a:t>
            </a:r>
            <a:r>
              <a:rPr lang="en-US" altLang="ja-JP" sz="13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553 428 0512  </a:t>
            </a:r>
            <a:r>
              <a:rPr lang="ja-JP" altLang="en-US" sz="13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パスコード</a:t>
            </a:r>
            <a:r>
              <a:rPr lang="en-US" altLang="ja-JP" sz="13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3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1234</a:t>
            </a:r>
            <a:endParaRPr lang="en-US" altLang="ja-JP" sz="13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 descr="QR コード&#10;&#10;自動的に生成された説明">
            <a:extLst>
              <a:ext uri="{FF2B5EF4-FFF2-40B4-BE49-F238E27FC236}">
                <a16:creationId xmlns:a16="http://schemas.microsoft.com/office/drawing/2014/main" id="{0F25EC29-C488-A513-1F17-7D31CB45E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5" y="7777288"/>
            <a:ext cx="1005221" cy="10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7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4491BC665485946A3F1A25F5E4D57C2" ma:contentTypeVersion="17" ma:contentTypeDescription="新しいドキュメントを作成します。" ma:contentTypeScope="" ma:versionID="acb7e4027d905c360c7a1b43b06e2bdd">
  <xsd:schema xmlns:xsd="http://www.w3.org/2001/XMLSchema" xmlns:xs="http://www.w3.org/2001/XMLSchema" xmlns:p="http://schemas.microsoft.com/office/2006/metadata/properties" xmlns:ns2="2fabcadf-8257-418e-9ba0-d59ea036ec48" xmlns:ns3="5762c995-264b-4417-9fd4-a76bf98b132d" targetNamespace="http://schemas.microsoft.com/office/2006/metadata/properties" ma:root="true" ma:fieldsID="4b3443e961825763885a357f276b4f1c" ns2:_="" ns3:_="">
    <xsd:import namespace="2fabcadf-8257-418e-9ba0-d59ea036ec48"/>
    <xsd:import namespace="5762c995-264b-4417-9fd4-a76bf98b132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bcadf-8257-418e-9ba0-d59ea036ec4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画像タグ" ma:readOnly="false" ma:fieldId="{5cf76f15-5ced-4ddc-b409-7134ff3c332f}" ma:taxonomyMulti="true" ma:sspId="bc611d70-9d33-442c-b2eb-e86f815b55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2c995-264b-4417-9fd4-a76bf98b13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bc55276-8074-4aa7-be11-c1813693db93}" ma:internalName="TaxCatchAll" ma:showField="CatchAllData" ma:web="5762c995-264b-4417-9fd4-a76bf98b1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62c995-264b-4417-9fd4-a76bf98b132d" xsi:nil="true"/>
    <lcf76f155ced4ddcb4097134ff3c332f xmlns="2fabcadf-8257-418e-9ba0-d59ea036ec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FAEB42-F774-449A-8B31-5A9EC06491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EC81FB-F2D0-4743-806D-09AF956CF7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abcadf-8257-418e-9ba0-d59ea036ec48"/>
    <ds:schemaRef ds:uri="5762c995-264b-4417-9fd4-a76bf98b1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78E73D-6BB6-4E7A-AEFD-2E25961F6F14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5762c995-264b-4417-9fd4-a76bf98b132d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2fabcadf-8257-418e-9ba0-d59ea036ec4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</TotalTime>
  <Words>217</Words>
  <Application>Microsoft Office PowerPoint</Application>
  <PresentationFormat>A4 210 x 297 mm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UD明朝 Medium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大矢根 花純</dc:creator>
  <cp:lastModifiedBy>小隈 桂子</cp:lastModifiedBy>
  <cp:revision>5</cp:revision>
  <dcterms:created xsi:type="dcterms:W3CDTF">2023-02-21T03:51:23Z</dcterms:created>
  <dcterms:modified xsi:type="dcterms:W3CDTF">2023-02-24T04:52:04Z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0x010100D4491BC665485946A3F1A25F5E4D57C2</vt:lpwstr>
  </property>
  <property fmtid="{D5CDD505-2E9C-101B-9397-08002B2CF9AE}" pid="3" name="MediaServiceImageTags">
    <vt:lpwstr/>
  </property>
</Properties>
</file>